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59" r:id="rId10"/>
    <p:sldId id="265" r:id="rId11"/>
    <p:sldId id="268" r:id="rId12"/>
    <p:sldId id="267" r:id="rId13"/>
    <p:sldId id="266" r:id="rId14"/>
    <p:sldId id="269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 autoAdjust="0"/>
    <p:restoredTop sz="94661" autoAdjust="0"/>
  </p:normalViewPr>
  <p:slideViewPr>
    <p:cSldViewPr>
      <p:cViewPr varScale="1">
        <p:scale>
          <a:sx n="64" d="100"/>
          <a:sy n="64" d="100"/>
        </p:scale>
        <p:origin x="-93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DA2F-EE29-44DD-BC24-79EA0B9D2E34}" type="datetimeFigureOut">
              <a:rPr lang="fr-BE" smtClean="0"/>
              <a:pPr/>
              <a:t>16/12/2013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C3257-72B3-4B1A-9188-2673F7FE410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DA2F-EE29-44DD-BC24-79EA0B9D2E34}" type="datetimeFigureOut">
              <a:rPr lang="fr-BE" smtClean="0"/>
              <a:pPr/>
              <a:t>16/12/2013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C3257-72B3-4B1A-9188-2673F7FE410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DA2F-EE29-44DD-BC24-79EA0B9D2E34}" type="datetimeFigureOut">
              <a:rPr lang="fr-BE" smtClean="0"/>
              <a:pPr/>
              <a:t>16/12/2013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C3257-72B3-4B1A-9188-2673F7FE410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DA2F-EE29-44DD-BC24-79EA0B9D2E34}" type="datetimeFigureOut">
              <a:rPr lang="fr-BE" smtClean="0"/>
              <a:pPr/>
              <a:t>16/12/2013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C3257-72B3-4B1A-9188-2673F7FE410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DA2F-EE29-44DD-BC24-79EA0B9D2E34}" type="datetimeFigureOut">
              <a:rPr lang="fr-BE" smtClean="0"/>
              <a:pPr/>
              <a:t>16/12/2013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C3257-72B3-4B1A-9188-2673F7FE410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DA2F-EE29-44DD-BC24-79EA0B9D2E34}" type="datetimeFigureOut">
              <a:rPr lang="fr-BE" smtClean="0"/>
              <a:pPr/>
              <a:t>16/12/2013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C3257-72B3-4B1A-9188-2673F7FE410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DA2F-EE29-44DD-BC24-79EA0B9D2E34}" type="datetimeFigureOut">
              <a:rPr lang="fr-BE" smtClean="0"/>
              <a:pPr/>
              <a:t>16/12/2013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C3257-72B3-4B1A-9188-2673F7FE410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DA2F-EE29-44DD-BC24-79EA0B9D2E34}" type="datetimeFigureOut">
              <a:rPr lang="fr-BE" smtClean="0"/>
              <a:pPr/>
              <a:t>16/12/2013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C3257-72B3-4B1A-9188-2673F7FE410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DA2F-EE29-44DD-BC24-79EA0B9D2E34}" type="datetimeFigureOut">
              <a:rPr lang="fr-BE" smtClean="0"/>
              <a:pPr/>
              <a:t>16/12/2013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C3257-72B3-4B1A-9188-2673F7FE410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DA2F-EE29-44DD-BC24-79EA0B9D2E34}" type="datetimeFigureOut">
              <a:rPr lang="fr-BE" smtClean="0"/>
              <a:pPr/>
              <a:t>16/12/2013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C3257-72B3-4B1A-9188-2673F7FE410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DA2F-EE29-44DD-BC24-79EA0B9D2E34}" type="datetimeFigureOut">
              <a:rPr lang="fr-BE" smtClean="0"/>
              <a:pPr/>
              <a:t>16/12/2013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C3257-72B3-4B1A-9188-2673F7FE410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8DA2F-EE29-44DD-BC24-79EA0B9D2E34}" type="datetimeFigureOut">
              <a:rPr lang="fr-BE" smtClean="0"/>
              <a:pPr/>
              <a:t>16/12/2013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C3257-72B3-4B1A-9188-2673F7FE410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vcb.be/" TargetMode="External"/><Relationship Id="rId2" Type="http://schemas.openxmlformats.org/officeDocument/2006/relationships/hyperlink" Target="http://www.marccools.b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russelsstudies.be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BE" sz="4000" dirty="0">
                <a:latin typeface="Cambria" pitchFamily="18" charset="0"/>
              </a:rPr>
              <a:t>PERSPECTIVES POUR LES FINANCES COMMUNALES BRUXELLOISES</a:t>
            </a:r>
            <a:r>
              <a:rPr lang="fr-BE" dirty="0"/>
              <a:t/>
            </a:r>
            <a:br>
              <a:rPr lang="fr-BE" dirty="0"/>
            </a:b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dirty="0" smtClean="0">
                <a:latin typeface="Cambria" pitchFamily="18" charset="0"/>
              </a:rPr>
              <a:t>Conférence-débat</a:t>
            </a:r>
          </a:p>
          <a:p>
            <a:r>
              <a:rPr lang="fr-BE" dirty="0" smtClean="0">
                <a:latin typeface="Cambria" pitchFamily="18" charset="0"/>
              </a:rPr>
              <a:t>17 décembre 2013</a:t>
            </a:r>
            <a:endParaRPr lang="fr-BE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>
                <a:latin typeface="Cambria" pitchFamily="18" charset="0"/>
              </a:rPr>
              <a:t>Un financement discriminatoire des zones de police et des CPAS</a:t>
            </a:r>
            <a:endParaRPr lang="fr-BE" dirty="0">
              <a:latin typeface="Cambria" pitchFamily="18" charset="0"/>
            </a:endParaRPr>
          </a:p>
        </p:txBody>
      </p:sp>
      <p:pic>
        <p:nvPicPr>
          <p:cNvPr id="4" name="Espace réservé du contenu 3" descr="dotationcpasetpolic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556792"/>
            <a:ext cx="7560840" cy="5000682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>
                <a:latin typeface="Cambria" pitchFamily="18" charset="0"/>
              </a:rPr>
              <a:t>Répartition de l’aide régionale de </a:t>
            </a:r>
            <a:br>
              <a:rPr lang="fr-BE" dirty="0" smtClean="0">
                <a:latin typeface="Cambria" pitchFamily="18" charset="0"/>
              </a:rPr>
            </a:br>
            <a:r>
              <a:rPr lang="fr-BE" dirty="0" smtClean="0">
                <a:latin typeface="Cambria" pitchFamily="18" charset="0"/>
              </a:rPr>
              <a:t>30 millions d’euros</a:t>
            </a:r>
            <a:endParaRPr lang="fr-BE" dirty="0">
              <a:latin typeface="Cambria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412776"/>
            <a:ext cx="6048672" cy="519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>
                <a:latin typeface="Cambria" pitchFamily="18" charset="0"/>
              </a:rPr>
              <a:t>Situation des communes après l’aide régionale</a:t>
            </a:r>
            <a:endParaRPr lang="fr-BE" dirty="0">
              <a:latin typeface="Cambria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628800"/>
            <a:ext cx="7942128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>
                <a:latin typeface="Cambria" pitchFamily="18" charset="0"/>
              </a:rPr>
              <a:t>Conclusions</a:t>
            </a:r>
            <a:endParaRPr lang="fr-BE" dirty="0">
              <a:latin typeface="Cambria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lnSpcReduction="10000"/>
          </a:bodyPr>
          <a:lstStyle/>
          <a:p>
            <a:r>
              <a:rPr lang="fr-BE" dirty="0" smtClean="0">
                <a:latin typeface="Cambria" pitchFamily="18" charset="0"/>
              </a:rPr>
              <a:t>Une insuffisance du refinancement des institutions bruxelloises</a:t>
            </a:r>
          </a:p>
          <a:p>
            <a:r>
              <a:rPr lang="fr-BE" dirty="0" smtClean="0">
                <a:latin typeface="Cambria" pitchFamily="18" charset="0"/>
              </a:rPr>
              <a:t>Une discrimination pour le financement des zones de police et des CPAS</a:t>
            </a:r>
          </a:p>
          <a:p>
            <a:r>
              <a:rPr lang="fr-BE" dirty="0" smtClean="0">
                <a:latin typeface="Cambria" pitchFamily="18" charset="0"/>
              </a:rPr>
              <a:t>Une fiscalité locale qui atteint un plafond</a:t>
            </a:r>
          </a:p>
          <a:p>
            <a:r>
              <a:rPr lang="fr-BE" dirty="0" smtClean="0">
                <a:latin typeface="Cambria" pitchFamily="18" charset="0"/>
              </a:rPr>
              <a:t>Un financement de Bruxelles auquel les navetteurs participent insuffisamment</a:t>
            </a:r>
          </a:p>
          <a:p>
            <a:r>
              <a:rPr lang="fr-BE" dirty="0" smtClean="0">
                <a:latin typeface="Cambria" pitchFamily="18" charset="0"/>
              </a:rPr>
              <a:t>La nécessité d’une augmentation de la capacité contributive des bruxellois et dès lors d’arrêter l’exode des classes moyennes</a:t>
            </a:r>
          </a:p>
          <a:p>
            <a:endParaRPr lang="fr-BE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>
                <a:latin typeface="Cambria" pitchFamily="18" charset="0"/>
              </a:rPr>
              <a:t>Pour plus d’information</a:t>
            </a:r>
            <a:endParaRPr lang="fr-BE" dirty="0">
              <a:latin typeface="Cambria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7624" y="1628800"/>
            <a:ext cx="6969968" cy="4525963"/>
          </a:xfrm>
        </p:spPr>
        <p:txBody>
          <a:bodyPr/>
          <a:lstStyle/>
          <a:p>
            <a:endParaRPr lang="fr-BE" dirty="0" smtClean="0"/>
          </a:p>
          <a:p>
            <a:pPr>
              <a:lnSpc>
                <a:spcPct val="150000"/>
              </a:lnSpc>
            </a:pPr>
            <a:r>
              <a:rPr lang="fr-BE" dirty="0" smtClean="0">
                <a:hlinkClick r:id="rId2"/>
              </a:rPr>
              <a:t>www.marccools.be</a:t>
            </a:r>
            <a:endParaRPr lang="fr-BE" dirty="0" smtClean="0"/>
          </a:p>
          <a:p>
            <a:pPr>
              <a:lnSpc>
                <a:spcPct val="150000"/>
              </a:lnSpc>
            </a:pPr>
            <a:r>
              <a:rPr lang="fr-BE" dirty="0" smtClean="0">
                <a:hlinkClick r:id="rId3"/>
              </a:rPr>
              <a:t>www.avcb.be</a:t>
            </a:r>
            <a:endParaRPr lang="fr-BE" dirty="0" smtClean="0"/>
          </a:p>
          <a:p>
            <a:pPr>
              <a:lnSpc>
                <a:spcPct val="150000"/>
              </a:lnSpc>
            </a:pPr>
            <a:r>
              <a:rPr lang="fr-BE" dirty="0" smtClean="0">
                <a:hlinkClick r:id="rId4"/>
              </a:rPr>
              <a:t>www.brusselsstudies.be</a:t>
            </a:r>
            <a:endParaRPr lang="fr-BE" dirty="0" smtClean="0"/>
          </a:p>
          <a:p>
            <a:pPr>
              <a:lnSpc>
                <a:spcPct val="150000"/>
              </a:lnSpc>
              <a:buNone/>
            </a:pPr>
            <a:endParaRPr lang="fr-B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>
                <a:latin typeface="Cambria" pitchFamily="18" charset="0"/>
              </a:rPr>
              <a:t>Clé de répartition du Fonds des Communes</a:t>
            </a:r>
            <a:endParaRPr lang="fr-BE" dirty="0">
              <a:latin typeface="Cambria" pitchFamily="18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395536" y="2276872"/>
          <a:ext cx="8352928" cy="2304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2088232"/>
                <a:gridCol w="2088232"/>
                <a:gridCol w="2088232"/>
              </a:tblGrid>
              <a:tr h="768085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dirty="0" smtClean="0"/>
                        <a:t>Flandre</a:t>
                      </a:r>
                      <a:endParaRPr lang="fr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dirty="0" smtClean="0"/>
                        <a:t>Wallonie</a:t>
                      </a:r>
                      <a:endParaRPr lang="fr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dirty="0" smtClean="0"/>
                        <a:t>Bruxelles</a:t>
                      </a:r>
                      <a:endParaRPr lang="fr-BE" sz="2000" dirty="0"/>
                    </a:p>
                  </a:txBody>
                  <a:tcPr/>
                </a:tc>
              </a:tr>
              <a:tr h="768085"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1976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50,39%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28,93%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20,48%</a:t>
                      </a:r>
                      <a:endParaRPr lang="fr-BE" dirty="0"/>
                    </a:p>
                  </a:txBody>
                  <a:tcPr/>
                </a:tc>
              </a:tr>
              <a:tr h="768085"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1988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53,17%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39,45%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7,38%</a:t>
                      </a:r>
                      <a:endParaRPr lang="fr-B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fr-BE" sz="3800" dirty="0" smtClean="0">
                <a:latin typeface="Cambria" pitchFamily="18" charset="0"/>
              </a:rPr>
              <a:t>Un fort accroissement de la population</a:t>
            </a:r>
            <a:endParaRPr lang="fr-BE" sz="3800" dirty="0">
              <a:latin typeface="Cambria" pitchFamily="18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800" b="1" dirty="0" smtClean="0">
                          <a:latin typeface="Arial"/>
                          <a:ea typeface="Times New Roman"/>
                          <a:cs typeface="Arial"/>
                        </a:rPr>
                        <a:t>Population résidente de droit au 01.01</a:t>
                      </a:r>
                      <a:endParaRPr lang="fr-BE" sz="2400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b="1" dirty="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BE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b="1">
                          <a:latin typeface="Arial"/>
                          <a:ea typeface="Times New Roman"/>
                          <a:cs typeface="Arial"/>
                        </a:rPr>
                        <a:t>1994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b="1">
                          <a:latin typeface="Arial"/>
                          <a:ea typeface="Times New Roman"/>
                          <a:cs typeface="Arial"/>
                        </a:rPr>
                        <a:t>2012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b="1">
                          <a:latin typeface="Arial"/>
                          <a:ea typeface="Times New Roman"/>
                          <a:cs typeface="Arial"/>
                        </a:rPr>
                        <a:t>Accroissement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b="1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b="1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b="1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b="1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b="1">
                          <a:latin typeface="Arial"/>
                          <a:ea typeface="Times New Roman"/>
                          <a:cs typeface="Arial"/>
                        </a:rPr>
                        <a:t>RBC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b="1">
                          <a:latin typeface="Arial"/>
                          <a:ea typeface="Times New Roman"/>
                          <a:cs typeface="Arial"/>
                        </a:rPr>
                        <a:t>951.580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b="1">
                          <a:latin typeface="Arial"/>
                          <a:ea typeface="Times New Roman"/>
                          <a:cs typeface="Arial"/>
                        </a:rPr>
                        <a:t>1.119.088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b="1">
                          <a:latin typeface="Arial"/>
                          <a:ea typeface="Times New Roman"/>
                          <a:cs typeface="Arial"/>
                        </a:rPr>
                        <a:t>17,60%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b="1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latin typeface="Arial"/>
                          <a:ea typeface="Times New Roman"/>
                          <a:cs typeface="Arial"/>
                        </a:rPr>
                        <a:t>Anvers</a:t>
                      </a:r>
                      <a:endParaRPr lang="fr-BE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latin typeface="Arial"/>
                          <a:ea typeface="Times New Roman"/>
                          <a:cs typeface="Arial"/>
                        </a:rPr>
                        <a:t>459.072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latin typeface="Arial"/>
                          <a:ea typeface="Times New Roman"/>
                          <a:cs typeface="Arial"/>
                        </a:rPr>
                        <a:t>493.517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latin typeface="Arial"/>
                          <a:ea typeface="Times New Roman"/>
                          <a:cs typeface="Arial"/>
                        </a:rPr>
                        <a:t>7,50%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latin typeface="Arial"/>
                          <a:ea typeface="Times New Roman"/>
                          <a:cs typeface="Arial"/>
                        </a:rPr>
                        <a:t>Gand</a:t>
                      </a:r>
                      <a:endParaRPr lang="fr-BE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latin typeface="Arial"/>
                          <a:ea typeface="Times New Roman"/>
                          <a:cs typeface="Arial"/>
                        </a:rPr>
                        <a:t>227.483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latin typeface="Arial"/>
                          <a:ea typeface="Times New Roman"/>
                          <a:cs typeface="Arial"/>
                        </a:rPr>
                        <a:t>247.486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latin typeface="Arial"/>
                          <a:ea typeface="Times New Roman"/>
                          <a:cs typeface="Arial"/>
                        </a:rPr>
                        <a:t>8,79%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latin typeface="Arial"/>
                          <a:ea typeface="Times New Roman"/>
                          <a:cs typeface="Arial"/>
                        </a:rPr>
                        <a:t>Charleroi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latin typeface="Arial"/>
                          <a:ea typeface="Times New Roman"/>
                          <a:cs typeface="Arial"/>
                        </a:rPr>
                        <a:t>206.641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latin typeface="Arial"/>
                          <a:ea typeface="Times New Roman"/>
                          <a:cs typeface="Arial"/>
                        </a:rPr>
                        <a:t>203.464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latin typeface="Arial"/>
                          <a:ea typeface="Times New Roman"/>
                          <a:cs typeface="Arial"/>
                        </a:rPr>
                        <a:t>-1,54%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latin typeface="Arial"/>
                          <a:ea typeface="Times New Roman"/>
                          <a:cs typeface="Arial"/>
                        </a:rPr>
                        <a:t>Liège</a:t>
                      </a:r>
                      <a:endParaRPr lang="fr-BE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latin typeface="Arial"/>
                          <a:ea typeface="Times New Roman"/>
                          <a:cs typeface="Arial"/>
                        </a:rPr>
                        <a:t>192.393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latin typeface="Arial"/>
                          <a:ea typeface="Times New Roman"/>
                          <a:cs typeface="Arial"/>
                        </a:rPr>
                        <a:t>194.715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latin typeface="Arial"/>
                          <a:ea typeface="Times New Roman"/>
                          <a:cs typeface="Arial"/>
                        </a:rPr>
                        <a:t>1,21%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b="1">
                          <a:latin typeface="Arial"/>
                          <a:ea typeface="Times New Roman"/>
                          <a:cs typeface="Arial"/>
                        </a:rPr>
                        <a:t>4 GV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b="1">
                          <a:latin typeface="Arial"/>
                          <a:ea typeface="Times New Roman"/>
                          <a:cs typeface="Arial"/>
                        </a:rPr>
                        <a:t>1.085.589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b="1">
                          <a:latin typeface="Arial"/>
                          <a:ea typeface="Times New Roman"/>
                          <a:cs typeface="Arial"/>
                        </a:rPr>
                        <a:t>1.139.182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b="1" dirty="0">
                          <a:latin typeface="Arial"/>
                          <a:ea typeface="Times New Roman"/>
                          <a:cs typeface="Arial"/>
                        </a:rPr>
                        <a:t>4,94%</a:t>
                      </a:r>
                      <a:endParaRPr lang="fr-BE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>
                <a:latin typeface="Cambria" pitchFamily="18" charset="0"/>
              </a:rPr>
              <a:t>Une paupérisation croissante</a:t>
            </a:r>
            <a:endParaRPr lang="fr-BE" dirty="0">
              <a:latin typeface="Cambria" pitchFamily="18" charset="0"/>
            </a:endParaRPr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</p:nvPr>
        </p:nvGraphicFramePr>
        <p:xfrm>
          <a:off x="107501" y="1484784"/>
          <a:ext cx="8856988" cy="4824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699"/>
                <a:gridCol w="770488"/>
                <a:gridCol w="864096"/>
                <a:gridCol w="864096"/>
                <a:gridCol w="864096"/>
                <a:gridCol w="1008112"/>
                <a:gridCol w="792088"/>
                <a:gridCol w="864096"/>
                <a:gridCol w="1008112"/>
                <a:gridCol w="936105"/>
              </a:tblGrid>
              <a:tr h="42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800" dirty="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BE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b="1" dirty="0" smtClean="0">
                          <a:latin typeface="Arial"/>
                          <a:ea typeface="Times New Roman"/>
                          <a:cs typeface="Arial"/>
                        </a:rPr>
                        <a:t>REVENU IMPOSABLE PAR HABITANT EN</a:t>
                      </a:r>
                      <a:r>
                        <a:rPr lang="fr-BE" sz="1400" b="1" baseline="0" dirty="0" smtClean="0"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BE" sz="1200" b="1" baseline="0" dirty="0" smtClean="0"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BE" sz="2000" dirty="0" smtClean="0">
                          <a:latin typeface="Arial"/>
                          <a:ea typeface="Times New Roman"/>
                          <a:cs typeface="Arial"/>
                        </a:rPr>
                        <a:t>€ </a:t>
                      </a:r>
                      <a:endParaRPr lang="fr-BE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80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BE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  <a:tr h="42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BE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latin typeface="Arial"/>
                          <a:ea typeface="Times New Roman"/>
                          <a:cs typeface="Arial"/>
                        </a:rPr>
                        <a:t>Indice</a:t>
                      </a:r>
                      <a:endParaRPr lang="fr-BE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BE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Indice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Indice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  <a:tr h="4814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Année du revenu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1">
                          <a:latin typeface="Arial"/>
                          <a:ea typeface="Times New Roman"/>
                          <a:cs typeface="Arial"/>
                        </a:rPr>
                        <a:t>1994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1994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latin typeface="Arial"/>
                          <a:ea typeface="Times New Roman"/>
                          <a:cs typeface="Arial"/>
                        </a:rPr>
                        <a:t>2007</a:t>
                      </a:r>
                      <a:endParaRPr lang="fr-BE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latin typeface="Arial"/>
                          <a:ea typeface="Times New Roman"/>
                          <a:cs typeface="Arial"/>
                        </a:rPr>
                        <a:t>2007</a:t>
                      </a:r>
                      <a:endParaRPr lang="fr-BE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2007/1994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1">
                          <a:latin typeface="Arial"/>
                          <a:ea typeface="Times New Roman"/>
                          <a:cs typeface="Arial"/>
                        </a:rPr>
                        <a:t>2010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2010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latin typeface="Arial"/>
                          <a:ea typeface="Times New Roman"/>
                          <a:cs typeface="Arial"/>
                        </a:rPr>
                        <a:t>2010/2007</a:t>
                      </a:r>
                      <a:endParaRPr lang="fr-BE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2010/1994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  <a:tr h="4814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Pays = 100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latin typeface="Arial"/>
                          <a:ea typeface="Times New Roman"/>
                          <a:cs typeface="Arial"/>
                        </a:rPr>
                        <a:t>Pays = 100</a:t>
                      </a:r>
                      <a:endParaRPr lang="fr-BE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latin typeface="Arial"/>
                          <a:ea typeface="Times New Roman"/>
                          <a:cs typeface="Arial"/>
                        </a:rPr>
                        <a:t>Progression</a:t>
                      </a:r>
                      <a:endParaRPr lang="fr-BE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Pays = 100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latin typeface="Arial"/>
                          <a:ea typeface="Times New Roman"/>
                          <a:cs typeface="Arial"/>
                        </a:rPr>
                        <a:t>Progression</a:t>
                      </a:r>
                      <a:endParaRPr lang="fr-BE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Progression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  <a:tr h="42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BE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  <a:tr h="42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1">
                          <a:latin typeface="Arial"/>
                          <a:ea typeface="Times New Roman"/>
                          <a:cs typeface="Arial"/>
                        </a:rPr>
                        <a:t>RBC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latin typeface="Arial"/>
                          <a:ea typeface="Times New Roman"/>
                          <a:cs typeface="Arial"/>
                        </a:rPr>
                        <a:t>8.404  </a:t>
                      </a:r>
                      <a:endParaRPr lang="fr-BE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95,01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1">
                          <a:latin typeface="Arial"/>
                          <a:ea typeface="Times New Roman"/>
                          <a:cs typeface="Arial"/>
                        </a:rPr>
                        <a:t>12.374  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84,23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latin typeface="Arial"/>
                          <a:ea typeface="Times New Roman"/>
                          <a:cs typeface="Arial"/>
                        </a:rPr>
                        <a:t>47,24%</a:t>
                      </a:r>
                      <a:endParaRPr lang="fr-BE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latin typeface="Arial"/>
                          <a:ea typeface="Times New Roman"/>
                          <a:cs typeface="Arial"/>
                        </a:rPr>
                        <a:t>12.593</a:t>
                      </a:r>
                      <a:endParaRPr lang="fr-BE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80,73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1,77%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1">
                          <a:latin typeface="Arial"/>
                          <a:ea typeface="Times New Roman"/>
                          <a:cs typeface="Arial"/>
                        </a:rPr>
                        <a:t>49,85%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  <a:tr h="42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1">
                          <a:latin typeface="Arial"/>
                          <a:ea typeface="Times New Roman"/>
                          <a:cs typeface="Arial"/>
                        </a:rPr>
                        <a:t>4 GV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1">
                          <a:latin typeface="Arial"/>
                          <a:ea typeface="Times New Roman"/>
                          <a:cs typeface="Arial"/>
                        </a:rPr>
                        <a:t>8.583  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97,00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1">
                          <a:latin typeface="Arial"/>
                          <a:ea typeface="Times New Roman"/>
                          <a:cs typeface="Arial"/>
                        </a:rPr>
                        <a:t>13.472  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91,70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56,96%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latin typeface="Arial"/>
                          <a:ea typeface="Times New Roman"/>
                          <a:cs typeface="Arial"/>
                        </a:rPr>
                        <a:t>14.166</a:t>
                      </a:r>
                      <a:endParaRPr lang="fr-BE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latin typeface="Arial"/>
                          <a:ea typeface="Times New Roman"/>
                          <a:cs typeface="Arial"/>
                        </a:rPr>
                        <a:t>90,82</a:t>
                      </a:r>
                      <a:endParaRPr lang="fr-BE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5,15%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1">
                          <a:latin typeface="Arial"/>
                          <a:ea typeface="Times New Roman"/>
                          <a:cs typeface="Arial"/>
                        </a:rPr>
                        <a:t>65,05%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  <a:tr h="42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1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1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1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BE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BE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1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  <a:tr h="46596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1" i="1">
                          <a:latin typeface="Arial"/>
                          <a:ea typeface="Times New Roman"/>
                          <a:cs typeface="Arial"/>
                        </a:rPr>
                        <a:t>Différence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1">
                          <a:latin typeface="Arial"/>
                          <a:ea typeface="Times New Roman"/>
                          <a:cs typeface="Arial"/>
                        </a:rPr>
                        <a:t>179  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1">
                          <a:latin typeface="Arial"/>
                          <a:ea typeface="Times New Roman"/>
                          <a:cs typeface="Arial"/>
                        </a:rPr>
                        <a:t>1.098  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513,41%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1">
                          <a:latin typeface="Arial"/>
                          <a:ea typeface="Times New Roman"/>
                          <a:cs typeface="Arial"/>
                        </a:rPr>
                        <a:t>1.573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BE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latin typeface="Arial"/>
                          <a:ea typeface="Times New Roman"/>
                          <a:cs typeface="Arial"/>
                        </a:rPr>
                        <a:t>43,26%</a:t>
                      </a:r>
                      <a:endParaRPr lang="fr-BE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latin typeface="Arial"/>
                          <a:ea typeface="Times New Roman"/>
                          <a:cs typeface="Arial"/>
                        </a:rPr>
                        <a:t>778,77%</a:t>
                      </a:r>
                      <a:endParaRPr lang="fr-BE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  <a:tr h="42446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1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BE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BE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  <a:tr h="42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1">
                          <a:latin typeface="Arial"/>
                          <a:ea typeface="Times New Roman"/>
                          <a:cs typeface="Arial"/>
                        </a:rPr>
                        <a:t>PAYS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latin typeface="Arial"/>
                          <a:ea typeface="Times New Roman"/>
                          <a:cs typeface="Arial"/>
                        </a:rPr>
                        <a:t>8.845  </a:t>
                      </a:r>
                      <a:endParaRPr lang="fr-BE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latin typeface="Arial"/>
                          <a:ea typeface="Times New Roman"/>
                          <a:cs typeface="Arial"/>
                        </a:rPr>
                        <a:t>100,00</a:t>
                      </a:r>
                      <a:endParaRPr lang="fr-BE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1">
                          <a:latin typeface="Arial"/>
                          <a:ea typeface="Times New Roman"/>
                          <a:cs typeface="Arial"/>
                        </a:rPr>
                        <a:t>14.691  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1">
                          <a:latin typeface="Arial"/>
                          <a:ea typeface="Times New Roman"/>
                          <a:cs typeface="Arial"/>
                        </a:rPr>
                        <a:t>100,00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1">
                          <a:latin typeface="Arial"/>
                          <a:ea typeface="Times New Roman"/>
                          <a:cs typeface="Arial"/>
                        </a:rPr>
                        <a:t>66,09%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1">
                          <a:latin typeface="Arial"/>
                          <a:ea typeface="Times New Roman"/>
                          <a:cs typeface="Arial"/>
                        </a:rPr>
                        <a:t>15.598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1">
                          <a:latin typeface="Arial"/>
                          <a:ea typeface="Times New Roman"/>
                          <a:cs typeface="Arial"/>
                        </a:rPr>
                        <a:t>100,00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1">
                          <a:latin typeface="Arial"/>
                          <a:ea typeface="Times New Roman"/>
                          <a:cs typeface="Arial"/>
                        </a:rPr>
                        <a:t>6,17%</a:t>
                      </a:r>
                      <a:endParaRPr lang="fr-BE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latin typeface="Arial"/>
                          <a:ea typeface="Times New Roman"/>
                          <a:cs typeface="Arial"/>
                        </a:rPr>
                        <a:t>76,35%</a:t>
                      </a:r>
                      <a:endParaRPr lang="fr-BE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>
                <a:latin typeface="Cambria" pitchFamily="18" charset="0"/>
              </a:rPr>
              <a:t>Perspectives économiques du BFP, de l’IBSA, du SVR et de l’IWEPS</a:t>
            </a:r>
            <a:endParaRPr lang="fr-BE" dirty="0">
              <a:latin typeface="Cambria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8224232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>
                <a:latin typeface="Cambria" pitchFamily="18" charset="0"/>
              </a:rPr>
              <a:t>L’exode des classes moyennes</a:t>
            </a:r>
            <a:endParaRPr lang="fr-BE" dirty="0">
              <a:latin typeface="Cambria" pitchFamily="18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21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5526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2000" b="1" dirty="0">
                          <a:latin typeface="Calibri"/>
                          <a:ea typeface="Calibri"/>
                          <a:cs typeface="Arial"/>
                        </a:rPr>
                        <a:t>Revenu imposable par habitant</a:t>
                      </a:r>
                      <a:endParaRPr lang="fr-BE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526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latin typeface="Calibri"/>
                          <a:ea typeface="Calibri"/>
                          <a:cs typeface="Arial"/>
                        </a:rPr>
                        <a:t>Année du revenu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b="1">
                          <a:latin typeface="Calibri"/>
                          <a:ea typeface="Calibri"/>
                          <a:cs typeface="Arial"/>
                        </a:rPr>
                        <a:t>1994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b="1" dirty="0">
                          <a:latin typeface="Calibri"/>
                          <a:ea typeface="Calibri"/>
                          <a:cs typeface="Arial"/>
                        </a:rPr>
                        <a:t>2010</a:t>
                      </a:r>
                      <a:endParaRPr lang="fr-BE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b="1">
                          <a:latin typeface="Calibri"/>
                          <a:ea typeface="Calibri"/>
                          <a:cs typeface="Arial"/>
                        </a:rPr>
                        <a:t>2010/1994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526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b="1">
                          <a:latin typeface="Calibri"/>
                          <a:ea typeface="Calibri"/>
                          <a:cs typeface="Arial"/>
                        </a:rPr>
                        <a:t>€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latin typeface="Calibri"/>
                          <a:ea typeface="Calibri"/>
                          <a:cs typeface="Arial"/>
                        </a:rPr>
                        <a:t>Progression</a:t>
                      </a:r>
                    </a:p>
                  </a:txBody>
                  <a:tcPr marL="68580" marR="68580" marT="0" marB="0"/>
                </a:tc>
              </a:tr>
              <a:tr h="552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b="1">
                          <a:latin typeface="Calibri"/>
                          <a:ea typeface="Calibri"/>
                          <a:cs typeface="Arial"/>
                        </a:rPr>
                        <a:t>RBC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latin typeface="Calibri"/>
                          <a:ea typeface="Calibri"/>
                          <a:cs typeface="Arial"/>
                        </a:rPr>
                        <a:t>8.404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latin typeface="Calibri"/>
                          <a:ea typeface="Calibri"/>
                          <a:cs typeface="Arial"/>
                        </a:rPr>
                        <a:t>12.593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latin typeface="Calibri"/>
                          <a:ea typeface="Calibri"/>
                          <a:cs typeface="Arial"/>
                        </a:rPr>
                        <a:t>49.85 %</a:t>
                      </a:r>
                    </a:p>
                  </a:txBody>
                  <a:tcPr marL="68580" marR="68580" marT="0" marB="0"/>
                </a:tc>
              </a:tr>
              <a:tr h="552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b="1">
                          <a:latin typeface="Calibri"/>
                          <a:ea typeface="Calibri"/>
                          <a:cs typeface="Arial"/>
                        </a:rPr>
                        <a:t>Brabant wallon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latin typeface="Calibri"/>
                          <a:ea typeface="Calibri"/>
                          <a:cs typeface="Arial"/>
                        </a:rPr>
                        <a:t>10.307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latin typeface="Calibri"/>
                          <a:ea typeface="Calibri"/>
                          <a:cs typeface="Arial"/>
                        </a:rPr>
                        <a:t>17.781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latin typeface="Calibri"/>
                          <a:ea typeface="Calibri"/>
                          <a:cs typeface="Arial"/>
                        </a:rPr>
                        <a:t>72.51 %</a:t>
                      </a:r>
                    </a:p>
                  </a:txBody>
                  <a:tcPr marL="68580" marR="68580" marT="0" marB="0"/>
                </a:tc>
              </a:tr>
              <a:tr h="552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b="1">
                          <a:latin typeface="Calibri"/>
                          <a:ea typeface="Calibri"/>
                          <a:cs typeface="Arial"/>
                        </a:rPr>
                        <a:t>Brabant flamand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latin typeface="Calibri"/>
                          <a:ea typeface="Calibri"/>
                          <a:cs typeface="Arial"/>
                        </a:rPr>
                        <a:t>10.749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latin typeface="Calibri"/>
                          <a:ea typeface="Calibri"/>
                          <a:cs typeface="Arial"/>
                        </a:rPr>
                        <a:t>18.312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latin typeface="Calibri"/>
                          <a:ea typeface="Calibri"/>
                          <a:cs typeface="Arial"/>
                        </a:rPr>
                        <a:t>70.36 %</a:t>
                      </a:r>
                    </a:p>
                  </a:txBody>
                  <a:tcPr marL="68580" marR="68580" marT="0" marB="0"/>
                </a:tc>
              </a:tr>
              <a:tr h="552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52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b="1">
                          <a:latin typeface="Calibri"/>
                          <a:ea typeface="Calibri"/>
                          <a:cs typeface="Arial"/>
                        </a:rPr>
                        <a:t>Pays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b="1">
                          <a:latin typeface="Calibri"/>
                          <a:ea typeface="Calibri"/>
                          <a:cs typeface="Arial"/>
                        </a:rPr>
                        <a:t>8.845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b="1">
                          <a:latin typeface="Calibri"/>
                          <a:ea typeface="Calibri"/>
                          <a:cs typeface="Arial"/>
                        </a:rPr>
                        <a:t>15.598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b="1" dirty="0">
                          <a:latin typeface="Calibri"/>
                          <a:ea typeface="Calibri"/>
                          <a:cs typeface="Arial"/>
                        </a:rPr>
                        <a:t>73.35 %</a:t>
                      </a:r>
                      <a:endParaRPr lang="fr-BE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BE" dirty="0" smtClean="0">
                <a:latin typeface="Cambria" pitchFamily="18" charset="0"/>
              </a:rPr>
              <a:t>Recettes totales à l’exercice propre par habitant</a:t>
            </a:r>
            <a:endParaRPr lang="fr-BE" dirty="0">
              <a:latin typeface="Cambria" pitchFamily="18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67544" y="2132856"/>
          <a:ext cx="8229600" cy="2980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745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2000" dirty="0">
                          <a:latin typeface="Arial"/>
                          <a:ea typeface="Times New Roman"/>
                          <a:cs typeface="Arial"/>
                        </a:rPr>
                        <a:t>€</a:t>
                      </a:r>
                      <a:endParaRPr lang="fr-BE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2000" b="1">
                          <a:latin typeface="Arial"/>
                          <a:ea typeface="Times New Roman"/>
                          <a:cs typeface="Arial"/>
                        </a:rPr>
                        <a:t>4GV</a:t>
                      </a:r>
                      <a:endParaRPr lang="fr-BE" sz="2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2000" b="1" dirty="0">
                          <a:latin typeface="Arial"/>
                          <a:ea typeface="Times New Roman"/>
                          <a:cs typeface="Arial"/>
                        </a:rPr>
                        <a:t>19 C</a:t>
                      </a:r>
                      <a:endParaRPr lang="fr-BE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2000" b="1">
                          <a:latin typeface="Arial"/>
                          <a:ea typeface="Times New Roman"/>
                          <a:cs typeface="Arial"/>
                        </a:rPr>
                        <a:t>Dif/H</a:t>
                      </a:r>
                      <a:endParaRPr lang="fr-BE" sz="2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  <a:tr h="745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2000" b="1">
                          <a:latin typeface="Arial"/>
                          <a:ea typeface="Times New Roman"/>
                          <a:cs typeface="Arial"/>
                        </a:rPr>
                        <a:t>2003</a:t>
                      </a:r>
                      <a:endParaRPr lang="fr-BE" sz="2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2000">
                          <a:latin typeface="Arial"/>
                          <a:ea typeface="Times New Roman"/>
                          <a:cs typeface="Arial"/>
                        </a:rPr>
                        <a:t>2015</a:t>
                      </a:r>
                      <a:endParaRPr lang="fr-BE" sz="2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2000" dirty="0">
                          <a:latin typeface="Arial"/>
                          <a:ea typeface="Times New Roman"/>
                          <a:cs typeface="Arial"/>
                        </a:rPr>
                        <a:t>1468</a:t>
                      </a:r>
                      <a:endParaRPr lang="fr-BE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2000" b="1">
                          <a:latin typeface="Arial"/>
                          <a:ea typeface="Times New Roman"/>
                          <a:cs typeface="Arial"/>
                        </a:rPr>
                        <a:t>547</a:t>
                      </a:r>
                      <a:endParaRPr lang="fr-BE" sz="2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  <a:tr h="745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2000" b="1">
                          <a:latin typeface="Arial"/>
                          <a:ea typeface="Times New Roman"/>
                          <a:cs typeface="Arial"/>
                        </a:rPr>
                        <a:t>2012</a:t>
                      </a:r>
                      <a:endParaRPr lang="fr-BE" sz="2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2000">
                          <a:latin typeface="Arial"/>
                          <a:ea typeface="Times New Roman"/>
                          <a:cs typeface="Arial"/>
                        </a:rPr>
                        <a:t>2343</a:t>
                      </a:r>
                      <a:endParaRPr lang="fr-BE" sz="2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2000">
                          <a:latin typeface="Arial"/>
                          <a:ea typeface="Times New Roman"/>
                          <a:cs typeface="Arial"/>
                        </a:rPr>
                        <a:t>1698</a:t>
                      </a:r>
                      <a:endParaRPr lang="fr-BE" sz="2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2000" b="1">
                          <a:latin typeface="Arial"/>
                          <a:ea typeface="Times New Roman"/>
                          <a:cs typeface="Arial"/>
                        </a:rPr>
                        <a:t>645</a:t>
                      </a:r>
                      <a:endParaRPr lang="fr-BE" sz="2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  <a:tr h="745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2000" b="1">
                          <a:latin typeface="Arial"/>
                          <a:ea typeface="Times New Roman"/>
                          <a:cs typeface="Arial"/>
                        </a:rPr>
                        <a:t>2012-2003</a:t>
                      </a:r>
                      <a:endParaRPr lang="fr-BE" sz="2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2000" b="1">
                          <a:latin typeface="Arial"/>
                          <a:ea typeface="Times New Roman"/>
                          <a:cs typeface="Arial"/>
                        </a:rPr>
                        <a:t>328</a:t>
                      </a:r>
                      <a:endParaRPr lang="fr-BE" sz="2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2000" b="1">
                          <a:latin typeface="Arial"/>
                          <a:ea typeface="Times New Roman"/>
                          <a:cs typeface="Arial"/>
                        </a:rPr>
                        <a:t>230</a:t>
                      </a:r>
                      <a:endParaRPr lang="fr-BE" sz="2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2000" dirty="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BE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fr-BE" dirty="0" smtClean="0">
                <a:latin typeface="Cambria" pitchFamily="18" charset="0"/>
              </a:rPr>
              <a:t>Nature des recettes</a:t>
            </a:r>
            <a:endParaRPr lang="fr-BE" dirty="0">
              <a:latin typeface="Cambria" pitchFamily="18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539552" y="1052736"/>
          <a:ext cx="8064895" cy="5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2979"/>
                <a:gridCol w="1612979"/>
                <a:gridCol w="1612979"/>
                <a:gridCol w="1612979"/>
                <a:gridCol w="1612979"/>
              </a:tblGrid>
              <a:tr h="284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latin typeface="Arial"/>
                          <a:ea typeface="Times New Roman"/>
                          <a:cs typeface="Arial"/>
                        </a:rPr>
                        <a:t>ANNEE </a:t>
                      </a:r>
                      <a:endParaRPr lang="fr-BE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1">
                          <a:latin typeface="Arial"/>
                          <a:ea typeface="Times New Roman"/>
                          <a:cs typeface="Arial"/>
                        </a:rPr>
                        <a:t>2003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1">
                          <a:latin typeface="Arial"/>
                          <a:ea typeface="Times New Roman"/>
                          <a:cs typeface="Arial"/>
                        </a:rPr>
                        <a:t>2012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1">
                          <a:latin typeface="Arial"/>
                          <a:ea typeface="Times New Roman"/>
                          <a:cs typeface="Arial"/>
                        </a:rPr>
                        <a:t>2003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1">
                          <a:latin typeface="Arial"/>
                          <a:ea typeface="Times New Roman"/>
                          <a:cs typeface="Arial"/>
                        </a:rPr>
                        <a:t>2012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  <a:tr h="284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latin typeface="Arial"/>
                          <a:ea typeface="Times New Roman"/>
                          <a:cs typeface="Arial"/>
                        </a:rPr>
                        <a:t>NOM </a:t>
                      </a:r>
                      <a:endParaRPr lang="fr-BE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1">
                          <a:latin typeface="Arial"/>
                          <a:ea typeface="Times New Roman"/>
                          <a:cs typeface="Arial"/>
                        </a:rPr>
                        <a:t>BRUXELLES (19 Com.)       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1">
                          <a:latin typeface="Arial"/>
                          <a:ea typeface="Times New Roman"/>
                          <a:cs typeface="Arial"/>
                        </a:rPr>
                        <a:t>4GV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284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1">
                          <a:latin typeface="Arial"/>
                          <a:ea typeface="Times New Roman"/>
                          <a:cs typeface="Arial"/>
                        </a:rPr>
                        <a:t>POP 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1">
                          <a:latin typeface="Arial"/>
                          <a:ea typeface="Times New Roman"/>
                          <a:cs typeface="Arial"/>
                        </a:rPr>
                        <a:t>992.041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1">
                          <a:latin typeface="Arial"/>
                          <a:ea typeface="Times New Roman"/>
                          <a:cs typeface="Arial"/>
                        </a:rPr>
                        <a:t>1.138.854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1">
                          <a:latin typeface="Arial"/>
                          <a:ea typeface="Times New Roman"/>
                          <a:cs typeface="Arial"/>
                        </a:rPr>
                        <a:t>1.065.253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1">
                          <a:latin typeface="Arial"/>
                          <a:ea typeface="Times New Roman"/>
                          <a:cs typeface="Arial"/>
                        </a:rPr>
                        <a:t>1.139.182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  <a:tr h="284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latin typeface="Arial"/>
                          <a:ea typeface="Times New Roman"/>
                          <a:cs typeface="Arial"/>
                        </a:rPr>
                        <a:t>RECETTES</a:t>
                      </a:r>
                      <a:endParaRPr lang="fr-BE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6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  <a:tr h="284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Prestat°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latin typeface="Arial"/>
                          <a:ea typeface="Times New Roman"/>
                          <a:cs typeface="Arial"/>
                        </a:rPr>
                        <a:t>5,16%</a:t>
                      </a:r>
                      <a:endParaRPr lang="fr-BE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7,17%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3,74%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4,92%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  <a:tr h="284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Transferts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87,56%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latin typeface="Arial"/>
                          <a:ea typeface="Times New Roman"/>
                          <a:cs typeface="Arial"/>
                        </a:rPr>
                        <a:t>89,22%</a:t>
                      </a:r>
                      <a:endParaRPr lang="fr-BE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87,50%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87,92%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  <a:tr h="284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Fonds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22,29%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20,56%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42,45%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43,85%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  <a:tr h="284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Fiscalité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52,34%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53,04%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32,51%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31,94%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  <a:tr h="284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Add IPP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8,82%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10,92%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9,67%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9,88%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  <a:tr h="284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Add Préc immob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30,92%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29,43%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16,30%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15,72%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  <a:tr h="284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Autres taxes add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0,60%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0,59%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0,45%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0,49%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  <a:tr h="284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Taxes locales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12,00%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12,11%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6,10%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5,85%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  <a:tr h="284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Subsides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12,92%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15,62%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12,53%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12,13%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  <a:tr h="284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Produits financiers (rec dette)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7,12%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3,42%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7,43%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3,91%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  <a:tr h="284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Dividendes Elec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3,61%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1,84%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1,69%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1,09%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  <a:tr h="284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Dividendes Gaz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0,85%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0,66%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1,43%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0,91%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  <a:tr h="284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Prélèvements Fonct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0,16%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0,19%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1,34%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3,25%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  <a:tr h="284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1">
                          <a:latin typeface="Arial"/>
                          <a:ea typeface="Times New Roman"/>
                          <a:cs typeface="Arial"/>
                        </a:rPr>
                        <a:t>Rec totales - ex propre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100,00%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100,00%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latin typeface="Arial"/>
                          <a:ea typeface="Times New Roman"/>
                          <a:cs typeface="Arial"/>
                        </a:rPr>
                        <a:t>100,00%</a:t>
                      </a:r>
                      <a:endParaRPr lang="fr-BE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latin typeface="Arial"/>
                          <a:ea typeface="Times New Roman"/>
                          <a:cs typeface="Arial"/>
                        </a:rPr>
                        <a:t>100,00%</a:t>
                      </a:r>
                      <a:endParaRPr lang="fr-BE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fr-BE" dirty="0" smtClean="0">
                <a:latin typeface="Cambria" pitchFamily="18" charset="0"/>
              </a:rPr>
              <a:t>Nature des dépenses</a:t>
            </a:r>
            <a:endParaRPr lang="fr-BE" dirty="0">
              <a:latin typeface="Cambria" pitchFamily="18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395536" y="1340768"/>
          <a:ext cx="8229600" cy="5112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453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BE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b="1">
                          <a:latin typeface="Arial"/>
                          <a:ea typeface="Times New Roman"/>
                          <a:cs typeface="Arial"/>
                        </a:rPr>
                        <a:t>BRUXELLES (19 Com.)       </a:t>
                      </a:r>
                      <a:endParaRPr lang="fr-BE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b="1">
                          <a:latin typeface="Arial"/>
                          <a:ea typeface="Times New Roman"/>
                          <a:cs typeface="Arial"/>
                        </a:rPr>
                        <a:t>4GV</a:t>
                      </a:r>
                      <a:endParaRPr lang="fr-BE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453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b="1">
                          <a:latin typeface="Arial"/>
                          <a:ea typeface="Times New Roman"/>
                          <a:cs typeface="Arial"/>
                        </a:rPr>
                        <a:t>DEPENSES</a:t>
                      </a:r>
                      <a:endParaRPr lang="fr-BE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b="1">
                          <a:latin typeface="Arial"/>
                          <a:ea typeface="Times New Roman"/>
                          <a:cs typeface="Arial"/>
                        </a:rPr>
                        <a:t>2003</a:t>
                      </a:r>
                      <a:endParaRPr lang="fr-BE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b="1">
                          <a:latin typeface="Arial"/>
                          <a:ea typeface="Times New Roman"/>
                          <a:cs typeface="Arial"/>
                        </a:rPr>
                        <a:t>2012</a:t>
                      </a:r>
                      <a:endParaRPr lang="fr-BE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b="1">
                          <a:latin typeface="Arial"/>
                          <a:ea typeface="Times New Roman"/>
                          <a:cs typeface="Arial"/>
                        </a:rPr>
                        <a:t>2003</a:t>
                      </a:r>
                      <a:endParaRPr lang="fr-BE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b="1">
                          <a:latin typeface="Arial"/>
                          <a:ea typeface="Times New Roman"/>
                          <a:cs typeface="Arial"/>
                        </a:rPr>
                        <a:t>2012</a:t>
                      </a:r>
                      <a:endParaRPr lang="fr-BE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  <a:tr h="453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latin typeface="Arial"/>
                          <a:ea typeface="Times New Roman"/>
                          <a:cs typeface="Arial"/>
                        </a:rPr>
                        <a:t>Personnel</a:t>
                      </a:r>
                      <a:endParaRPr lang="fr-BE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latin typeface="Arial"/>
                          <a:ea typeface="Times New Roman"/>
                          <a:cs typeface="Arial"/>
                        </a:rPr>
                        <a:t>43,97%</a:t>
                      </a:r>
                      <a:endParaRPr lang="fr-BE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latin typeface="Arial"/>
                          <a:ea typeface="Times New Roman"/>
                          <a:cs typeface="Arial"/>
                        </a:rPr>
                        <a:t>41,55%</a:t>
                      </a:r>
                      <a:endParaRPr lang="fr-BE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latin typeface="Arial"/>
                          <a:ea typeface="Times New Roman"/>
                          <a:cs typeface="Arial"/>
                        </a:rPr>
                        <a:t>39,12%</a:t>
                      </a:r>
                      <a:endParaRPr lang="fr-BE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latin typeface="Arial"/>
                          <a:ea typeface="Times New Roman"/>
                          <a:cs typeface="Arial"/>
                        </a:rPr>
                        <a:t>37,73%</a:t>
                      </a:r>
                      <a:endParaRPr lang="fr-BE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  <a:tr h="453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latin typeface="Arial"/>
                          <a:ea typeface="Times New Roman"/>
                          <a:cs typeface="Arial"/>
                        </a:rPr>
                        <a:t>Fonctionnement</a:t>
                      </a:r>
                      <a:endParaRPr lang="fr-BE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latin typeface="Arial"/>
                          <a:ea typeface="Times New Roman"/>
                          <a:cs typeface="Arial"/>
                        </a:rPr>
                        <a:t>10,63%</a:t>
                      </a:r>
                      <a:endParaRPr lang="fr-BE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latin typeface="Arial"/>
                          <a:ea typeface="Times New Roman"/>
                          <a:cs typeface="Arial"/>
                        </a:rPr>
                        <a:t>11,62%</a:t>
                      </a:r>
                      <a:endParaRPr lang="fr-BE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latin typeface="Arial"/>
                          <a:ea typeface="Times New Roman"/>
                          <a:cs typeface="Arial"/>
                        </a:rPr>
                        <a:t>12,18%</a:t>
                      </a:r>
                      <a:endParaRPr lang="fr-BE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latin typeface="Arial"/>
                          <a:ea typeface="Times New Roman"/>
                          <a:cs typeface="Arial"/>
                        </a:rPr>
                        <a:t>12,42%</a:t>
                      </a:r>
                      <a:endParaRPr lang="fr-BE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  <a:tr h="453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latin typeface="Arial"/>
                          <a:ea typeface="Times New Roman"/>
                          <a:cs typeface="Arial"/>
                        </a:rPr>
                        <a:t>Transferts</a:t>
                      </a:r>
                      <a:endParaRPr lang="fr-BE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latin typeface="Arial"/>
                          <a:ea typeface="Times New Roman"/>
                          <a:cs typeface="Arial"/>
                        </a:rPr>
                        <a:t>35,66%</a:t>
                      </a:r>
                      <a:endParaRPr lang="fr-BE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latin typeface="Arial"/>
                          <a:ea typeface="Times New Roman"/>
                          <a:cs typeface="Arial"/>
                        </a:rPr>
                        <a:t>36,28%</a:t>
                      </a:r>
                      <a:endParaRPr lang="fr-BE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latin typeface="Arial"/>
                          <a:ea typeface="Times New Roman"/>
                          <a:cs typeface="Arial"/>
                        </a:rPr>
                        <a:t>31,05%</a:t>
                      </a:r>
                      <a:endParaRPr lang="fr-BE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latin typeface="Arial"/>
                          <a:ea typeface="Times New Roman"/>
                          <a:cs typeface="Arial"/>
                        </a:rPr>
                        <a:t>38,47%</a:t>
                      </a:r>
                      <a:endParaRPr lang="fr-BE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  <a:tr h="453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latin typeface="Arial"/>
                          <a:ea typeface="Times New Roman"/>
                          <a:cs typeface="Arial"/>
                        </a:rPr>
                        <a:t>Dotat° ZP</a:t>
                      </a:r>
                      <a:endParaRPr lang="fr-BE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latin typeface="Arial"/>
                          <a:ea typeface="Times New Roman"/>
                          <a:cs typeface="Arial"/>
                        </a:rPr>
                        <a:t>15,85%</a:t>
                      </a:r>
                      <a:endParaRPr lang="fr-BE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latin typeface="Arial"/>
                          <a:ea typeface="Times New Roman"/>
                          <a:cs typeface="Arial"/>
                        </a:rPr>
                        <a:t>16,00%</a:t>
                      </a:r>
                      <a:endParaRPr lang="fr-BE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latin typeface="Arial"/>
                          <a:ea typeface="Times New Roman"/>
                          <a:cs typeface="Arial"/>
                        </a:rPr>
                        <a:t>12,57%</a:t>
                      </a:r>
                      <a:endParaRPr lang="fr-BE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latin typeface="Arial"/>
                          <a:ea typeface="Times New Roman"/>
                          <a:cs typeface="Arial"/>
                        </a:rPr>
                        <a:t>12,40%</a:t>
                      </a:r>
                      <a:endParaRPr lang="fr-BE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  <a:tr h="453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latin typeface="Arial"/>
                          <a:ea typeface="Times New Roman"/>
                          <a:cs typeface="Arial"/>
                        </a:rPr>
                        <a:t>Dotat° CPAS</a:t>
                      </a:r>
                      <a:endParaRPr lang="fr-BE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latin typeface="Arial"/>
                          <a:ea typeface="Times New Roman"/>
                          <a:cs typeface="Arial"/>
                        </a:rPr>
                        <a:t>11,48%</a:t>
                      </a:r>
                      <a:endParaRPr lang="fr-BE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latin typeface="Arial"/>
                          <a:ea typeface="Times New Roman"/>
                          <a:cs typeface="Arial"/>
                        </a:rPr>
                        <a:t>14,16%</a:t>
                      </a:r>
                      <a:endParaRPr lang="fr-BE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latin typeface="Arial"/>
                          <a:ea typeface="Times New Roman"/>
                          <a:cs typeface="Arial"/>
                        </a:rPr>
                        <a:t>7,98%</a:t>
                      </a:r>
                      <a:endParaRPr lang="fr-BE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latin typeface="Arial"/>
                          <a:ea typeface="Times New Roman"/>
                          <a:cs typeface="Arial"/>
                        </a:rPr>
                        <a:t>8,22%</a:t>
                      </a:r>
                      <a:endParaRPr lang="fr-BE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  <a:tr h="453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latin typeface="Arial"/>
                          <a:ea typeface="Times New Roman"/>
                          <a:cs typeface="Arial"/>
                        </a:rPr>
                        <a:t>Déficit Hop</a:t>
                      </a:r>
                      <a:endParaRPr lang="fr-BE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latin typeface="Arial"/>
                          <a:ea typeface="Times New Roman"/>
                          <a:cs typeface="Arial"/>
                        </a:rPr>
                        <a:t>1,63%</a:t>
                      </a:r>
                      <a:endParaRPr lang="fr-BE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latin typeface="Arial"/>
                          <a:ea typeface="Times New Roman"/>
                          <a:cs typeface="Arial"/>
                        </a:rPr>
                        <a:t>0,70%</a:t>
                      </a:r>
                      <a:endParaRPr lang="fr-BE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latin typeface="Arial"/>
                          <a:ea typeface="Times New Roman"/>
                          <a:cs typeface="Arial"/>
                        </a:rPr>
                        <a:t>0,00%</a:t>
                      </a:r>
                      <a:endParaRPr lang="fr-BE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latin typeface="Arial"/>
                          <a:ea typeface="Times New Roman"/>
                          <a:cs typeface="Arial"/>
                        </a:rPr>
                        <a:t>0,00%</a:t>
                      </a:r>
                      <a:endParaRPr lang="fr-BE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  <a:tr h="453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latin typeface="Arial"/>
                          <a:ea typeface="Times New Roman"/>
                          <a:cs typeface="Arial"/>
                        </a:rPr>
                        <a:t>Autres subventions</a:t>
                      </a:r>
                      <a:endParaRPr lang="fr-BE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latin typeface="Arial"/>
                          <a:ea typeface="Times New Roman"/>
                          <a:cs typeface="Arial"/>
                        </a:rPr>
                        <a:t>8,33%</a:t>
                      </a:r>
                      <a:endParaRPr lang="fr-BE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latin typeface="Arial"/>
                          <a:ea typeface="Times New Roman"/>
                          <a:cs typeface="Arial"/>
                        </a:rPr>
                        <a:t>5,33%</a:t>
                      </a:r>
                      <a:endParaRPr lang="fr-BE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latin typeface="Arial"/>
                          <a:ea typeface="Times New Roman"/>
                          <a:cs typeface="Arial"/>
                        </a:rPr>
                        <a:t>10,50%</a:t>
                      </a:r>
                      <a:endParaRPr lang="fr-BE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latin typeface="Arial"/>
                          <a:ea typeface="Times New Roman"/>
                          <a:cs typeface="Arial"/>
                        </a:rPr>
                        <a:t>17,81%</a:t>
                      </a:r>
                      <a:endParaRPr lang="fr-BE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  <a:tr h="453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latin typeface="Arial"/>
                          <a:ea typeface="Times New Roman"/>
                          <a:cs typeface="Arial"/>
                        </a:rPr>
                        <a:t>Charges dette</a:t>
                      </a:r>
                      <a:endParaRPr lang="fr-BE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latin typeface="Arial"/>
                          <a:ea typeface="Times New Roman"/>
                          <a:cs typeface="Arial"/>
                        </a:rPr>
                        <a:t>9,48%</a:t>
                      </a:r>
                      <a:endParaRPr lang="fr-BE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latin typeface="Arial"/>
                          <a:ea typeface="Times New Roman"/>
                          <a:cs typeface="Arial"/>
                        </a:rPr>
                        <a:t>10,54%</a:t>
                      </a:r>
                      <a:endParaRPr lang="fr-BE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latin typeface="Arial"/>
                          <a:ea typeface="Times New Roman"/>
                          <a:cs typeface="Arial"/>
                        </a:rPr>
                        <a:t>17,65%</a:t>
                      </a:r>
                      <a:endParaRPr lang="fr-BE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latin typeface="Arial"/>
                          <a:ea typeface="Times New Roman"/>
                          <a:cs typeface="Arial"/>
                        </a:rPr>
                        <a:t>11,38%</a:t>
                      </a:r>
                      <a:endParaRPr lang="fr-BE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  <a:tr h="580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b="1">
                          <a:latin typeface="Arial"/>
                          <a:ea typeface="Times New Roman"/>
                          <a:cs typeface="Arial"/>
                        </a:rPr>
                        <a:t>Dép totales - ex propre</a:t>
                      </a:r>
                      <a:endParaRPr lang="fr-BE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b="1">
                          <a:latin typeface="Arial"/>
                          <a:ea typeface="Times New Roman"/>
                          <a:cs typeface="Arial"/>
                        </a:rPr>
                        <a:t>100,00%</a:t>
                      </a:r>
                      <a:endParaRPr lang="fr-BE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b="1">
                          <a:latin typeface="Arial"/>
                          <a:ea typeface="Times New Roman"/>
                          <a:cs typeface="Arial"/>
                        </a:rPr>
                        <a:t>100,00%</a:t>
                      </a:r>
                      <a:endParaRPr lang="fr-BE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b="1">
                          <a:latin typeface="Arial"/>
                          <a:ea typeface="Times New Roman"/>
                          <a:cs typeface="Arial"/>
                        </a:rPr>
                        <a:t>100,00%</a:t>
                      </a:r>
                      <a:endParaRPr lang="fr-BE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b="1" dirty="0">
                          <a:latin typeface="Arial"/>
                          <a:ea typeface="Times New Roman"/>
                          <a:cs typeface="Arial"/>
                        </a:rPr>
                        <a:t>100,00%</a:t>
                      </a:r>
                      <a:endParaRPr lang="fr-BE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594</Words>
  <Application>Microsoft Office PowerPoint</Application>
  <PresentationFormat>Affichage à l'écran (4:3)</PresentationFormat>
  <Paragraphs>351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PERSPECTIVES POUR LES FINANCES COMMUNALES BRUXELLOISES </vt:lpstr>
      <vt:lpstr>Clé de répartition du Fonds des Communes</vt:lpstr>
      <vt:lpstr>Un fort accroissement de la population</vt:lpstr>
      <vt:lpstr>Une paupérisation croissante</vt:lpstr>
      <vt:lpstr>Perspectives économiques du BFP, de l’IBSA, du SVR et de l’IWEPS</vt:lpstr>
      <vt:lpstr>L’exode des classes moyennes</vt:lpstr>
      <vt:lpstr>Recettes totales à l’exercice propre par habitant</vt:lpstr>
      <vt:lpstr>Nature des recettes</vt:lpstr>
      <vt:lpstr>Nature des dépenses</vt:lpstr>
      <vt:lpstr>Un financement discriminatoire des zones de police et des CPAS</vt:lpstr>
      <vt:lpstr>Répartition de l’aide régionale de  30 millions d’euros</vt:lpstr>
      <vt:lpstr>Situation des communes après l’aide régionale</vt:lpstr>
      <vt:lpstr>Conclusions</vt:lpstr>
      <vt:lpstr>Pour plus d’information</vt:lpstr>
    </vt:vector>
  </TitlesOfParts>
  <Company>Marc Cools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PERSPECTIVES POUR LES FINANCES COMMUNALES BRUXELLOISES </dc:title>
  <dc:creator>Marc Cools</dc:creator>
  <cp:lastModifiedBy>Marc Cools</cp:lastModifiedBy>
  <cp:revision>5</cp:revision>
  <dcterms:created xsi:type="dcterms:W3CDTF">2013-12-15T18:04:10Z</dcterms:created>
  <dcterms:modified xsi:type="dcterms:W3CDTF">2013-12-16T22:31:16Z</dcterms:modified>
</cp:coreProperties>
</file>