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  <p:sldId id="268" r:id="rId12"/>
    <p:sldId id="267" r:id="rId13"/>
    <p:sldId id="266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61" autoAdjust="0"/>
  </p:normalViewPr>
  <p:slideViewPr>
    <p:cSldViewPr>
      <p:cViewPr varScale="1">
        <p:scale>
          <a:sx n="64" d="100"/>
          <a:sy n="64" d="100"/>
        </p:scale>
        <p:origin x="-93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8DA2F-EE29-44DD-BC24-79EA0B9D2E34}" type="datetimeFigureOut">
              <a:rPr lang="fr-BE" smtClean="0"/>
              <a:pPr/>
              <a:t>16/12/2013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C3257-72B3-4B1A-9188-2673F7FE410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vcb.be/" TargetMode="External"/><Relationship Id="rId2" Type="http://schemas.openxmlformats.org/officeDocument/2006/relationships/hyperlink" Target="http://www.marccools.b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russelsstudies.be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BE" sz="4000" dirty="0">
                <a:latin typeface="Cambria" pitchFamily="18" charset="0"/>
              </a:rPr>
              <a:t>PERSPECTIVES POUR LES FINANCES COMMUNALES BRUXELLOISES</a:t>
            </a:r>
            <a:r>
              <a:rPr lang="fr-BE" dirty="0"/>
              <a:t/>
            </a:r>
            <a:br>
              <a:rPr lang="fr-BE" dirty="0"/>
            </a:b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>
                <a:latin typeface="Cambria" pitchFamily="18" charset="0"/>
              </a:rPr>
              <a:t>Conférence-débat</a:t>
            </a:r>
          </a:p>
          <a:p>
            <a:r>
              <a:rPr lang="fr-BE" dirty="0" smtClean="0">
                <a:latin typeface="Cambria" pitchFamily="18" charset="0"/>
              </a:rPr>
              <a:t>17 décembre 2013</a:t>
            </a:r>
            <a:endParaRPr lang="fr-BE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Un financement discriminatoire des zones de police et des CPAS</a:t>
            </a:r>
            <a:endParaRPr lang="fr-BE" dirty="0">
              <a:latin typeface="Cambria" pitchFamily="18" charset="0"/>
            </a:endParaRPr>
          </a:p>
        </p:txBody>
      </p:sp>
      <p:pic>
        <p:nvPicPr>
          <p:cNvPr id="4" name="Espace réservé du contenu 3" descr="dotationcpasetpol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7560840" cy="500068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Répartition de l’aide régionale de </a:t>
            </a:r>
            <a:br>
              <a:rPr lang="fr-BE" dirty="0" smtClean="0">
                <a:latin typeface="Cambria" pitchFamily="18" charset="0"/>
              </a:rPr>
            </a:br>
            <a:r>
              <a:rPr lang="fr-BE" dirty="0" smtClean="0">
                <a:latin typeface="Cambria" pitchFamily="18" charset="0"/>
              </a:rPr>
              <a:t>30 millions d’euros</a:t>
            </a:r>
            <a:endParaRPr lang="fr-BE" dirty="0">
              <a:latin typeface="Cambria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12776"/>
            <a:ext cx="6048672" cy="519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Situation des communes après l’aide régionale</a:t>
            </a:r>
            <a:endParaRPr lang="fr-BE" dirty="0">
              <a:latin typeface="Cambria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628800"/>
            <a:ext cx="794212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latin typeface="Cambria" pitchFamily="18" charset="0"/>
              </a:rPr>
              <a:t>Conclusions</a:t>
            </a:r>
            <a:endParaRPr lang="fr-BE" dirty="0"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fr-BE" dirty="0" smtClean="0">
                <a:latin typeface="Cambria" pitchFamily="18" charset="0"/>
              </a:rPr>
              <a:t>Une insuffisance du refinancement des institutions bruxelloises</a:t>
            </a:r>
          </a:p>
          <a:p>
            <a:r>
              <a:rPr lang="fr-BE" dirty="0" smtClean="0">
                <a:latin typeface="Cambria" pitchFamily="18" charset="0"/>
              </a:rPr>
              <a:t>Une discrimination pour le financement des zones de police et des CPAS</a:t>
            </a:r>
          </a:p>
          <a:p>
            <a:r>
              <a:rPr lang="fr-BE" dirty="0" smtClean="0">
                <a:latin typeface="Cambria" pitchFamily="18" charset="0"/>
              </a:rPr>
              <a:t>Une fiscalité locale qui atteint un plafond</a:t>
            </a:r>
          </a:p>
          <a:p>
            <a:r>
              <a:rPr lang="fr-BE" dirty="0" smtClean="0">
                <a:latin typeface="Cambria" pitchFamily="18" charset="0"/>
              </a:rPr>
              <a:t>Un financement de Bruxelles auquel les navetteurs participent insuffisamment</a:t>
            </a:r>
          </a:p>
          <a:p>
            <a:r>
              <a:rPr lang="fr-BE" dirty="0" smtClean="0">
                <a:latin typeface="Cambria" pitchFamily="18" charset="0"/>
              </a:rPr>
              <a:t>La nécessité d’une augmentation de la capacité contributive des bruxellois et dès lors d’arrêter l’exode des classes moyennes</a:t>
            </a:r>
          </a:p>
          <a:p>
            <a:endParaRPr lang="fr-B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latin typeface="Cambria" pitchFamily="18" charset="0"/>
              </a:rPr>
              <a:t>Pour plus d’information</a:t>
            </a:r>
            <a:endParaRPr lang="fr-BE" dirty="0">
              <a:latin typeface="Cambria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628800"/>
            <a:ext cx="6969968" cy="4525963"/>
          </a:xfrm>
        </p:spPr>
        <p:txBody>
          <a:bodyPr/>
          <a:lstStyle/>
          <a:p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>
                <a:hlinkClick r:id="rId2"/>
              </a:rPr>
              <a:t>www.marccools.be</a:t>
            </a:r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>
                <a:hlinkClick r:id="rId3"/>
              </a:rPr>
              <a:t>www.avcb.be</a:t>
            </a:r>
            <a:endParaRPr lang="fr-BE" dirty="0" smtClean="0"/>
          </a:p>
          <a:p>
            <a:pPr>
              <a:lnSpc>
                <a:spcPct val="150000"/>
              </a:lnSpc>
            </a:pPr>
            <a:r>
              <a:rPr lang="fr-BE" dirty="0" smtClean="0">
                <a:hlinkClick r:id="rId4"/>
              </a:rPr>
              <a:t>www.brusselsstudies.be</a:t>
            </a:r>
            <a:endParaRPr lang="fr-BE" dirty="0" smtClean="0"/>
          </a:p>
          <a:p>
            <a:pPr>
              <a:lnSpc>
                <a:spcPct val="150000"/>
              </a:lnSpc>
              <a:buNone/>
            </a:pPr>
            <a:endParaRPr lang="fr-B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Clé de répartition du Fonds des Communes</a:t>
            </a:r>
            <a:endParaRPr lang="fr-BE" dirty="0">
              <a:latin typeface="Cambria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2276872"/>
          <a:ext cx="8352928" cy="2304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768085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 smtClean="0"/>
                        <a:t>Flandre</a:t>
                      </a:r>
                      <a:endParaRPr lang="fr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 smtClean="0"/>
                        <a:t>Wallonie</a:t>
                      </a:r>
                      <a:endParaRPr lang="fr-BE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sz="2000" dirty="0" smtClean="0"/>
                        <a:t>Bruxelles</a:t>
                      </a:r>
                      <a:endParaRPr lang="fr-BE" sz="2000" dirty="0"/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1976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50,39%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28,93%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20,48%</a:t>
                      </a:r>
                      <a:endParaRPr lang="fr-BE" dirty="0"/>
                    </a:p>
                  </a:txBody>
                  <a:tcPr/>
                </a:tc>
              </a:tr>
              <a:tr h="768085"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1988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53,17%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39,45%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BE" dirty="0" smtClean="0"/>
                        <a:t>7,38%</a:t>
                      </a:r>
                      <a:endParaRPr lang="fr-BE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/>
          </a:bodyPr>
          <a:lstStyle/>
          <a:p>
            <a:r>
              <a:rPr lang="fr-BE" sz="3800" dirty="0" smtClean="0">
                <a:latin typeface="Cambria" pitchFamily="18" charset="0"/>
              </a:rPr>
              <a:t>Un fort accroissement de la population</a:t>
            </a:r>
            <a:endParaRPr lang="fr-BE" sz="3800" dirty="0">
              <a:latin typeface="Cambria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800" b="1" dirty="0" smtClean="0">
                          <a:latin typeface="Arial"/>
                          <a:ea typeface="Times New Roman"/>
                          <a:cs typeface="Arial"/>
                        </a:rPr>
                        <a:t>Population résidente de droit au 01.01</a:t>
                      </a:r>
                      <a:endParaRPr lang="fr-BE" sz="2400" dirty="0">
                        <a:latin typeface="+mn-lt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1994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Accroissement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RBC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951.580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1.119.088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17,60%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latin typeface="Arial"/>
                          <a:ea typeface="Times New Roman"/>
                          <a:cs typeface="Arial"/>
                        </a:rPr>
                        <a:t>Anvers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459.072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493.517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7,50%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latin typeface="Arial"/>
                          <a:ea typeface="Times New Roman"/>
                          <a:cs typeface="Arial"/>
                        </a:rPr>
                        <a:t>Gand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227.483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247.486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8,79%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Charleroi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206.641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203.464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-1,54%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latin typeface="Arial"/>
                          <a:ea typeface="Times New Roman"/>
                          <a:cs typeface="Arial"/>
                        </a:rPr>
                        <a:t>Liège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192.393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194.715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Arial"/>
                          <a:ea typeface="Times New Roman"/>
                          <a:cs typeface="Arial"/>
                        </a:rPr>
                        <a:t>1,21%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4 GV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1.085.589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Arial"/>
                          <a:ea typeface="Times New Roman"/>
                          <a:cs typeface="Arial"/>
                        </a:rPr>
                        <a:t>1.139.182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latin typeface="Arial"/>
                          <a:ea typeface="Times New Roman"/>
                          <a:cs typeface="Arial"/>
                        </a:rPr>
                        <a:t>4,94%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latin typeface="Cambria" pitchFamily="18" charset="0"/>
              </a:rPr>
              <a:t>Une paupérisation croissante</a:t>
            </a:r>
            <a:endParaRPr lang="fr-BE" dirty="0">
              <a:latin typeface="Cambria" pitchFamily="18" charset="0"/>
            </a:endParaRPr>
          </a:p>
        </p:txBody>
      </p:sp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</p:nvPr>
        </p:nvGraphicFramePr>
        <p:xfrm>
          <a:off x="107501" y="1484784"/>
          <a:ext cx="8856988" cy="4824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9"/>
                <a:gridCol w="770488"/>
                <a:gridCol w="864096"/>
                <a:gridCol w="864096"/>
                <a:gridCol w="864096"/>
                <a:gridCol w="1008112"/>
                <a:gridCol w="792088"/>
                <a:gridCol w="864096"/>
                <a:gridCol w="1008112"/>
                <a:gridCol w="936105"/>
              </a:tblGrid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8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dirty="0" smtClean="0">
                          <a:latin typeface="Arial"/>
                          <a:ea typeface="Times New Roman"/>
                          <a:cs typeface="Arial"/>
                        </a:rPr>
                        <a:t>REVENU IMPOSABLE PAR HABITANT EN</a:t>
                      </a:r>
                      <a:r>
                        <a:rPr lang="fr-BE" sz="1400" b="1" baseline="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BE" sz="1200" b="1" baseline="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fr-BE" sz="2000" dirty="0" smtClean="0">
                          <a:latin typeface="Arial"/>
                          <a:ea typeface="Times New Roman"/>
                          <a:cs typeface="Arial"/>
                        </a:rPr>
                        <a:t>€ </a:t>
                      </a:r>
                      <a:endParaRPr lang="fr-BE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8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Indice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Indice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Indice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8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Année du revenu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1994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1994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2007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2007/1994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2010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2010/2007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2010/1994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814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Pays = 100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Pays = 100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Progression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Pays = 100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Progression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Progression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RBC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8.404  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95,01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12.374  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84,23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47,24%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12.593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80,73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1,77%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49,85%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4 GV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8.583  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97,00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13.472  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91,70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56,96%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14.166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90,82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5,15%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65,05%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6596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i="1">
                          <a:latin typeface="Arial"/>
                          <a:ea typeface="Times New Roman"/>
                          <a:cs typeface="Arial"/>
                        </a:rPr>
                        <a:t>Différence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179  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1.098  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513,41%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1.573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43,26%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778,77%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24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PAYS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8.845  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100,00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14.691  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100,00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66,09%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15.598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100,00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6,17%</a:t>
                      </a:r>
                      <a:endParaRPr lang="fr-BE" sz="20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76,35%</a:t>
                      </a:r>
                      <a:endParaRPr lang="fr-BE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Perspectives économiques du BFP, de l’IBSA, du SVR et de l’IWEPS</a:t>
            </a:r>
            <a:endParaRPr lang="fr-BE" dirty="0">
              <a:latin typeface="Cambria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822423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>
                <a:latin typeface="Cambria" pitchFamily="18" charset="0"/>
              </a:rPr>
              <a:t>L’exode des classes moyennes</a:t>
            </a:r>
            <a:endParaRPr lang="fr-BE" dirty="0">
              <a:latin typeface="Cambria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526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 dirty="0">
                          <a:latin typeface="Calibri"/>
                          <a:ea typeface="Calibri"/>
                          <a:cs typeface="Arial"/>
                        </a:rPr>
                        <a:t>Revenu imposable par habitant</a:t>
                      </a:r>
                      <a:endParaRPr lang="fr-BE" sz="11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1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dirty="0">
                          <a:latin typeface="Calibri"/>
                          <a:ea typeface="Calibri"/>
                          <a:cs typeface="Arial"/>
                        </a:rPr>
                        <a:t>Année du revenu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1994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latin typeface="Calibri"/>
                          <a:ea typeface="Calibri"/>
                          <a:cs typeface="Arial"/>
                        </a:rPr>
                        <a:t>2010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2010/1994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€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Progression</a:t>
                      </a: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RBC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8.404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12.593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49.85 %</a:t>
                      </a: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Brabant wallon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10.307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17.781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72.51 %</a:t>
                      </a: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Brabant flamand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10.749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18.312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>
                          <a:latin typeface="Calibri"/>
                          <a:ea typeface="Calibri"/>
                          <a:cs typeface="Arial"/>
                        </a:rPr>
                        <a:t>70.36 %</a:t>
                      </a: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526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Pays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8.845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>
                          <a:latin typeface="Calibri"/>
                          <a:ea typeface="Calibri"/>
                          <a:cs typeface="Arial"/>
                        </a:rPr>
                        <a:t>15.598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600" b="1" dirty="0">
                          <a:latin typeface="Calibri"/>
                          <a:ea typeface="Calibri"/>
                          <a:cs typeface="Arial"/>
                        </a:rPr>
                        <a:t>73.35 %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Recettes totales à l’exercice propre par habitant</a:t>
            </a:r>
            <a:endParaRPr lang="fr-BE" dirty="0">
              <a:latin typeface="Cambria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67544" y="2132856"/>
          <a:ext cx="8229600" cy="2980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4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dirty="0">
                          <a:latin typeface="Arial"/>
                          <a:ea typeface="Times New Roman"/>
                          <a:cs typeface="Arial"/>
                        </a:rPr>
                        <a:t>€</a:t>
                      </a:r>
                      <a:endParaRPr lang="fr-BE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4GV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 dirty="0">
                          <a:latin typeface="Arial"/>
                          <a:ea typeface="Times New Roman"/>
                          <a:cs typeface="Arial"/>
                        </a:rPr>
                        <a:t>19 C</a:t>
                      </a:r>
                      <a:endParaRPr lang="fr-BE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Dif/H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74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>
                          <a:latin typeface="Arial"/>
                          <a:ea typeface="Times New Roman"/>
                          <a:cs typeface="Arial"/>
                        </a:rPr>
                        <a:t>2015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dirty="0">
                          <a:latin typeface="Arial"/>
                          <a:ea typeface="Times New Roman"/>
                          <a:cs typeface="Arial"/>
                        </a:rPr>
                        <a:t>1468</a:t>
                      </a:r>
                      <a:endParaRPr lang="fr-BE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547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74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>
                          <a:latin typeface="Arial"/>
                          <a:ea typeface="Times New Roman"/>
                          <a:cs typeface="Arial"/>
                        </a:rPr>
                        <a:t>2343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>
                          <a:latin typeface="Arial"/>
                          <a:ea typeface="Times New Roman"/>
                          <a:cs typeface="Arial"/>
                        </a:rPr>
                        <a:t>1698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645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7452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2012-2003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328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b="1">
                          <a:latin typeface="Arial"/>
                          <a:ea typeface="Times New Roman"/>
                          <a:cs typeface="Arial"/>
                        </a:rPr>
                        <a:t>230</a:t>
                      </a:r>
                      <a:endParaRPr lang="fr-BE" sz="2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2000" dirty="0">
                          <a:latin typeface="Arial"/>
                          <a:ea typeface="Times New Roman"/>
                          <a:cs typeface="Arial"/>
                        </a:rPr>
                        <a:t> </a:t>
                      </a:r>
                      <a:endParaRPr lang="fr-BE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fr-BE" dirty="0" smtClean="0">
                <a:latin typeface="Cambria" pitchFamily="18" charset="0"/>
              </a:rPr>
              <a:t>Nature des recettes</a:t>
            </a:r>
            <a:endParaRPr lang="fr-BE" dirty="0">
              <a:latin typeface="Cambria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539552" y="1052736"/>
          <a:ext cx="8064895" cy="5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79"/>
                <a:gridCol w="1612979"/>
                <a:gridCol w="1612979"/>
                <a:gridCol w="1612979"/>
                <a:gridCol w="1612979"/>
              </a:tblGrid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ANNEE 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NOM 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BRUXELLES (19 Com.)       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4GV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POP 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992.041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1.138.854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1.065.253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1.139.182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 dirty="0">
                          <a:latin typeface="Arial"/>
                          <a:ea typeface="Times New Roman"/>
                          <a:cs typeface="Arial"/>
                        </a:rPr>
                        <a:t>RECETTES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BE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BE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BE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BE" sz="160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Prestat°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5,16%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7,17%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3,74%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4,92%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Transferts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87,56%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89,22%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87,50%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87,92%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Fonds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22,29%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20,56%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42,45%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43,85%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Fiscalité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52,34%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53,04%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32,51%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31,94%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Add IPP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8,82%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10,92%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9,67%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9,88%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Add Préc immob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30,92%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29,43%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16,30%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15,72%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Autres taxes add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0,60%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0,59%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0,45%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0,49%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Taxes locales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12,00%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12,11%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6,10%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5,85%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Subsides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12,92%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15,62%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12,53%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12,13%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Produits financiers (rec dette)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7,12%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3,42%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7,43%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3,91%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Dividendes Elec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3,61%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1,84%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1,69%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1,09%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Dividendes Gaz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0,85%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0,66%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1,43%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0,91%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Prélèvements Fonct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0,16%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0,19%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1,34%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3,25%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284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b="1">
                          <a:latin typeface="Arial"/>
                          <a:ea typeface="Times New Roman"/>
                          <a:cs typeface="Arial"/>
                        </a:rPr>
                        <a:t>Rec totales - ex propre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200" dirty="0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fr-BE" dirty="0" smtClean="0">
                <a:latin typeface="Cambria" pitchFamily="18" charset="0"/>
              </a:rPr>
              <a:t>Nature des dépenses</a:t>
            </a:r>
            <a:endParaRPr lang="fr-BE" dirty="0">
              <a:latin typeface="Cambria" pitchFamily="18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229600" cy="51125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BE" sz="1800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BRUXELLES (19 Com.)       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4GV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DEPENSES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2003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2012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Personnel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43,97%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41,55%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39,12%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37,73%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Fonctionnement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10,63%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dirty="0">
                          <a:latin typeface="Arial"/>
                          <a:ea typeface="Times New Roman"/>
                          <a:cs typeface="Arial"/>
                        </a:rPr>
                        <a:t>11,62%</a:t>
                      </a:r>
                      <a:endParaRPr lang="fr-BE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12,18%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12,42%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Transferts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35,66%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36,28%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31,05%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38,47%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Dotat° ZP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15,85%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16,00%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12,57%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12,40%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Dotat° CPAS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11,48%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14,16%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7,98%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8,22%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Déficit Hop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1,63%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0,70%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0,00%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Autres subventions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8,33%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5,33%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10,50%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17,81%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453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Charges dette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9,48%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10,54%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17,65%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>
                          <a:latin typeface="Arial"/>
                          <a:ea typeface="Times New Roman"/>
                          <a:cs typeface="Arial"/>
                        </a:rPr>
                        <a:t>11,38%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  <a:tr h="580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Dép totales - ex propre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BE" sz="1400" b="1" dirty="0">
                          <a:latin typeface="Arial"/>
                          <a:ea typeface="Times New Roman"/>
                          <a:cs typeface="Arial"/>
                        </a:rPr>
                        <a:t>100,00%</a:t>
                      </a:r>
                      <a:endParaRPr lang="fr-BE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594</Words>
  <Application>Microsoft Office PowerPoint</Application>
  <PresentationFormat>Affichage à l'écran (4:3)</PresentationFormat>
  <Paragraphs>351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PERSPECTIVES POUR LES FINANCES COMMUNALES BRUXELLOISES </vt:lpstr>
      <vt:lpstr>Clé de répartition du Fonds des Communes</vt:lpstr>
      <vt:lpstr>Un fort accroissement de la population</vt:lpstr>
      <vt:lpstr>Une paupérisation croissante</vt:lpstr>
      <vt:lpstr>Perspectives économiques du BFP, de l’IBSA, du SVR et de l’IWEPS</vt:lpstr>
      <vt:lpstr>L’exode des classes moyennes</vt:lpstr>
      <vt:lpstr>Recettes totales à l’exercice propre par habitant</vt:lpstr>
      <vt:lpstr>Nature des recettes</vt:lpstr>
      <vt:lpstr>Nature des dépenses</vt:lpstr>
      <vt:lpstr>Un financement discriminatoire des zones de police et des CPAS</vt:lpstr>
      <vt:lpstr>Répartition de l’aide régionale de  30 millions d’euros</vt:lpstr>
      <vt:lpstr>Situation des communes après l’aide régionale</vt:lpstr>
      <vt:lpstr>Conclusions</vt:lpstr>
      <vt:lpstr>Pour plus d’information</vt:lpstr>
    </vt:vector>
  </TitlesOfParts>
  <Company>Marc Cools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PERSPECTIVES POUR LES FINANCES COMMUNALES BRUXELLOISES </dc:title>
  <dc:creator>Marc Cools</dc:creator>
  <cp:lastModifiedBy>Marc Cools</cp:lastModifiedBy>
  <cp:revision>5</cp:revision>
  <dcterms:created xsi:type="dcterms:W3CDTF">2013-12-15T18:04:10Z</dcterms:created>
  <dcterms:modified xsi:type="dcterms:W3CDTF">2013-12-16T22:31:16Z</dcterms:modified>
</cp:coreProperties>
</file>